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6" r:id="rId3"/>
    <p:sldId id="268" r:id="rId4"/>
    <p:sldId id="267" r:id="rId5"/>
    <p:sldId id="264" r:id="rId6"/>
    <p:sldId id="263" r:id="rId7"/>
    <p:sldId id="265" r:id="rId8"/>
    <p:sldId id="260" r:id="rId9"/>
    <p:sldId id="261" r:id="rId10"/>
    <p:sldId id="262" r:id="rId11"/>
  </p:sldIdLst>
  <p:sldSz cx="9144000" cy="6858000" type="screen4x3"/>
  <p:notesSz cx="7099300" cy="10234613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ette Serral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7A"/>
    <a:srgbClr val="E1FF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18" y="-8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752CFBB-2AE0-4AB0-96B1-B5AC2990DFA9}" type="datetimeFigureOut">
              <a:rPr lang="ca-ES" smtClean="0"/>
              <a:pPr/>
              <a:t>20/09/2015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D5B466F-2CD0-4192-82B6-BA2C3E70A01A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9858F2E4-9B16-4549-A3A8-A0296B9B64C2}" type="datetimeFigureOut">
              <a:rPr lang="ca-ES" smtClean="0"/>
              <a:pPr/>
              <a:t>20/09/2015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F5B015D-B3B7-4963-BD5B-E3D7315FBFBD}" type="slidenum">
              <a:rPr lang="ca-ES" smtClean="0"/>
              <a:pPr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noProof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noProof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noProof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ConnectinGE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7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4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or recte 19"/>
          <p:cNvCxnSpPr/>
          <p:nvPr userDrawn="1"/>
        </p:nvCxnSpPr>
        <p:spPr>
          <a:xfrm>
            <a:off x="0" y="896845"/>
            <a:ext cx="9144000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7181851" y="274643"/>
            <a:ext cx="2228851" cy="5851525"/>
          </a:xfrm>
        </p:spPr>
        <p:txBody>
          <a:bodyPr vert="eaVert"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534150" cy="5851525"/>
          </a:xfrm>
        </p:spPr>
        <p:txBody>
          <a:bodyPr vert="eaVert"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95301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5029200" y="1600205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  <a:p>
            <a:pPr lvl="1"/>
            <a:r>
              <a:rPr lang="en-US" noProof="0" smtClean="0"/>
              <a:t>Segon nivell</a:t>
            </a:r>
          </a:p>
          <a:p>
            <a:pPr lvl="2"/>
            <a:r>
              <a:rPr lang="en-US" noProof="0" smtClean="0"/>
              <a:t>Tercer nivell</a:t>
            </a:r>
          </a:p>
          <a:p>
            <a:pPr lvl="3"/>
            <a:r>
              <a:rPr lang="en-US" noProof="0" smtClean="0"/>
              <a:t>Quart nivell</a:t>
            </a:r>
          </a:p>
          <a:p>
            <a:pPr lvl="4"/>
            <a:r>
              <a:rPr lang="en-US" noProof="0" smtClean="0"/>
              <a:t>Cinquè nivell</a:t>
            </a:r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Feu clic aquí per editar l'estil</a:t>
            </a:r>
            <a:endParaRPr lang="en-US" noProof="0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Feu clic aquí per editar els estils de text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484CC796-4B5B-4BCC-BF0D-2FA88B054B1B}" type="datetimeFigureOut">
              <a:rPr lang="en-US" noProof="0" smtClean="0"/>
              <a:pPr/>
              <a:t>9/20/2015</a:t>
            </a:fld>
            <a:endParaRPr lang="en-U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fld id="{A1D544F6-FBAA-498C-9419-ED8F58329FA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Feu clic aquí per editar l'estil</a:t>
            </a:r>
            <a:endParaRPr lang="en-GB" noProof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Feu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</a:t>
            </a:r>
            <a:r>
              <a:rPr lang="en-GB" noProof="0" dirty="0" err="1" smtClean="0"/>
              <a:t>aquí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editar</a:t>
            </a:r>
            <a:r>
              <a:rPr lang="en-GB" noProof="0" dirty="0" smtClean="0"/>
              <a:t> </a:t>
            </a:r>
            <a:r>
              <a:rPr lang="en-GB" noProof="0" dirty="0" err="1" smtClean="0"/>
              <a:t>els</a:t>
            </a:r>
            <a:r>
              <a:rPr lang="en-GB" noProof="0" dirty="0" smtClean="0"/>
              <a:t> </a:t>
            </a:r>
            <a:r>
              <a:rPr lang="en-GB" noProof="0" dirty="0" err="1" smtClean="0"/>
              <a:t>estils</a:t>
            </a:r>
            <a:r>
              <a:rPr lang="en-GB" noProof="0" dirty="0" smtClean="0"/>
              <a:t> de text</a:t>
            </a:r>
          </a:p>
          <a:p>
            <a:pPr lvl="1"/>
            <a:r>
              <a:rPr lang="en-GB" noProof="0" dirty="0" err="1" smtClean="0"/>
              <a:t>Segon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3"/>
            <a:r>
              <a:rPr lang="en-GB" noProof="0" dirty="0" smtClean="0"/>
              <a:t>Quart </a:t>
            </a:r>
            <a:r>
              <a:rPr lang="en-GB" noProof="0" dirty="0" err="1" smtClean="0"/>
              <a:t>nivell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Cinquè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nivell</a:t>
            </a:r>
            <a:endParaRPr lang="en-GB" noProof="0" dirty="0"/>
          </a:p>
        </p:txBody>
      </p:sp>
      <p:sp>
        <p:nvSpPr>
          <p:cNvPr id="12" name="5 Rectángulo"/>
          <p:cNvSpPr/>
          <p:nvPr userDrawn="1"/>
        </p:nvSpPr>
        <p:spPr>
          <a:xfrm>
            <a:off x="1598" y="687"/>
            <a:ext cx="9142402" cy="88918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8589" tIns="59294" rIns="118589" bIns="59294">
            <a:spAutoFit/>
          </a:bodyPr>
          <a:lstStyle/>
          <a:p>
            <a:pPr algn="ctr">
              <a:lnSpc>
                <a:spcPts val="1500"/>
              </a:lnSpc>
              <a:defRPr/>
            </a:pPr>
            <a:endParaRPr lang="en-US" sz="500" b="1" i="1" dirty="0" smtClean="0">
              <a:solidFill>
                <a:srgbClr val="00897A"/>
              </a:solidFill>
              <a:latin typeface="+mj-lt"/>
              <a:ea typeface="ＭＳ Ｐゴシック" pitchFamily="34" charset="-128"/>
            </a:endParaRPr>
          </a:p>
          <a:p>
            <a:pPr algn="l">
              <a:lnSpc>
                <a:spcPts val="1500"/>
              </a:lnSpc>
              <a:defRPr/>
            </a:pPr>
            <a:r>
              <a:rPr lang="en-US" sz="16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8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ENEON first workshop</a:t>
            </a: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2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Observing Europe: Networking the Earth Observation Networks in Europe</a:t>
            </a:r>
          </a:p>
          <a:p>
            <a:pPr algn="l">
              <a:lnSpc>
                <a:spcPts val="1500"/>
              </a:lnSpc>
              <a:defRPr/>
            </a:pPr>
            <a:r>
              <a:rPr lang="en-US" sz="1400" b="1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			</a:t>
            </a:r>
            <a:r>
              <a:rPr lang="en-US" sz="1400" b="0" i="1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21-22</a:t>
            </a:r>
            <a:r>
              <a:rPr lang="en-US" sz="1400" b="0" i="1" baseline="0" dirty="0" smtClean="0">
                <a:solidFill>
                  <a:srgbClr val="00897A"/>
                </a:solidFill>
                <a:latin typeface="+mj-lt"/>
                <a:ea typeface="ＭＳ Ｐゴシック" pitchFamily="34" charset="-128"/>
              </a:rPr>
              <a:t> September, Paris</a:t>
            </a:r>
            <a:endParaRPr lang="en-US" sz="1200" b="0" dirty="0">
              <a:solidFill>
                <a:srgbClr val="2B4C6E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3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4100" y="2"/>
            <a:ext cx="829897" cy="5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ConnectinGE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52785" y="47500"/>
            <a:ext cx="2195774" cy="330740"/>
          </a:xfrm>
          <a:prstGeom prst="rect">
            <a:avLst/>
          </a:prstGeom>
          <a:noFill/>
        </p:spPr>
      </p:pic>
      <p:pic>
        <p:nvPicPr>
          <p:cNvPr id="15" name="Picture 16" descr="P:\2015_ConnectinGEO\Dissemination\_Logos\LogoENEON.png"/>
          <p:cNvPicPr>
            <a:picLocks noChangeAspect="1" noChangeArrowheads="1"/>
          </p:cNvPicPr>
          <p:nvPr userDrawn="1"/>
        </p:nvPicPr>
        <p:blipFill>
          <a:blip r:embed="rId15" cstate="print"/>
          <a:srcRect l="14771" t="23463" r="14688" b="1459"/>
          <a:stretch>
            <a:fillRect/>
          </a:stretch>
        </p:blipFill>
        <p:spPr bwMode="auto">
          <a:xfrm>
            <a:off x="47501" y="-11875"/>
            <a:ext cx="2423634" cy="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 15"/>
          <p:cNvGrpSpPr/>
          <p:nvPr/>
        </p:nvGrpSpPr>
        <p:grpSpPr>
          <a:xfrm>
            <a:off x="24983" y="5025051"/>
            <a:ext cx="9095396" cy="1800402"/>
            <a:chOff x="24983" y="5001301"/>
            <a:chExt cx="9095396" cy="1800402"/>
          </a:xfrm>
        </p:grpSpPr>
        <p:pic>
          <p:nvPicPr>
            <p:cNvPr id="4098" name="Picture 2" descr="http://www.eneon.net/imatgestop/0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83" y="5937405"/>
              <a:ext cx="2988000" cy="864000"/>
            </a:xfrm>
            <a:prstGeom prst="rect">
              <a:avLst/>
            </a:prstGeom>
            <a:noFill/>
          </p:spPr>
        </p:pic>
        <p:pic>
          <p:nvPicPr>
            <p:cNvPr id="4100" name="Picture 4" descr="http://www.eneon.net/imatgestop/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83" y="5001301"/>
              <a:ext cx="2987302" cy="864096"/>
            </a:xfrm>
            <a:prstGeom prst="rect">
              <a:avLst/>
            </a:prstGeom>
            <a:noFill/>
          </p:spPr>
        </p:pic>
        <p:pic>
          <p:nvPicPr>
            <p:cNvPr id="4102" name="Picture 6" descr="http://www.eneon.net/imatgestop/0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84293" y="5937405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4" name="Picture 8" descr="http://www.eneon.net/imatgestop/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4293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6" name="Picture 10" descr="http://www.eneon.net/imatgestop/0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32379" y="5001301"/>
              <a:ext cx="2988000" cy="864298"/>
            </a:xfrm>
            <a:prstGeom prst="rect">
              <a:avLst/>
            </a:prstGeom>
            <a:noFill/>
          </p:spPr>
        </p:pic>
        <p:pic>
          <p:nvPicPr>
            <p:cNvPr id="4108" name="Picture 12" descr="http://www.eneon.net/imatgestop/0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32379" y="5937405"/>
              <a:ext cx="2988000" cy="864298"/>
            </a:xfrm>
            <a:prstGeom prst="rect">
              <a:avLst/>
            </a:prstGeom>
            <a:noFill/>
          </p:spPr>
        </p:pic>
      </p:grpSp>
      <p:sp>
        <p:nvSpPr>
          <p:cNvPr id="14" name="Títol 1"/>
          <p:cNvSpPr txBox="1">
            <a:spLocks/>
          </p:cNvSpPr>
          <p:nvPr/>
        </p:nvSpPr>
        <p:spPr>
          <a:xfrm>
            <a:off x="707575" y="3581607"/>
            <a:ext cx="77724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1">
                <a:solidFill>
                  <a:srgbClr val="00897A"/>
                </a:solidFill>
                <a:effectLst/>
              </a:defRPr>
            </a:lvl1pPr>
          </a:lstStyle>
          <a:p>
            <a:pPr algn="r">
              <a:defRPr/>
            </a:pPr>
            <a:r>
              <a:rPr lang="en-US" sz="2800" b="1" i="0" dirty="0" smtClean="0">
                <a:latin typeface="+mj-lt"/>
                <a:ea typeface="+mj-ea"/>
                <a:cs typeface="+mj-cs"/>
              </a:rPr>
              <a:t>Workshop objectives and anticipated outcomes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 err="1" smtClean="0">
                <a:latin typeface="+mj-lt"/>
                <a:ea typeface="+mj-ea"/>
                <a:cs typeface="+mj-cs"/>
              </a:rPr>
              <a:t>Ivette</a:t>
            </a:r>
            <a:r>
              <a:rPr lang="en-US" sz="2000" b="1" i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i="0" dirty="0" err="1" smtClean="0">
                <a:latin typeface="+mj-lt"/>
                <a:ea typeface="+mj-ea"/>
                <a:cs typeface="+mj-cs"/>
              </a:rPr>
              <a:t>Serral</a:t>
            </a:r>
            <a:r>
              <a:rPr lang="en-US" sz="2000" b="1" i="0" dirty="0" smtClean="0">
                <a:latin typeface="+mj-lt"/>
                <a:ea typeface="+mj-ea"/>
                <a:cs typeface="+mj-cs"/>
              </a:rPr>
              <a:t>, Hans-Peter </a:t>
            </a:r>
            <a:r>
              <a:rPr lang="en-US" sz="2000" b="1" i="0" dirty="0" err="1" smtClean="0">
                <a:latin typeface="+mj-lt"/>
                <a:ea typeface="+mj-ea"/>
                <a:cs typeface="+mj-cs"/>
              </a:rPr>
              <a:t>Plag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97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03111" y="1138135"/>
            <a:ext cx="7776864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kern="1200" noProof="0" dirty="0" smtClean="0">
                <a:solidFill>
                  <a:srgbClr val="00897A"/>
                </a:solidFill>
                <a:effectLst/>
                <a:latin typeface="+mj-lt"/>
                <a:ea typeface="+mj-ea"/>
                <a:cs typeface="+mj-cs"/>
              </a:rPr>
              <a:t>ENEON first workshop</a:t>
            </a:r>
            <a:endParaRPr lang="en-US" sz="4000" b="1" i="0" kern="1200" noProof="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  <a:p>
            <a:pPr algn="ctr"/>
            <a:r>
              <a:rPr lang="en-US" sz="3200" i="1" dirty="0" smtClean="0">
                <a:solidFill>
                  <a:srgbClr val="00897A"/>
                </a:solidFill>
              </a:rPr>
              <a:t>Observing Europe: Networking the Earth Observation Networks in Europe</a:t>
            </a:r>
          </a:p>
          <a:p>
            <a:pPr lvl="0" algn="ctr"/>
            <a:r>
              <a:rPr lang="en-US" sz="2400" i="1" dirty="0" smtClean="0">
                <a:solidFill>
                  <a:schemeClr val="tx1">
                    <a:tint val="75000"/>
                  </a:schemeClr>
                </a:solidFill>
              </a:rPr>
              <a:t>21-22 September, Paris</a:t>
            </a:r>
            <a:endParaRPr lang="ca-ES" sz="4000" b="1" i="0" kern="1200" dirty="0" smtClean="0">
              <a:solidFill>
                <a:srgbClr val="00897A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15553"/>
          </a:xfrm>
        </p:spPr>
        <p:txBody>
          <a:bodyPr wrap="square">
            <a:spAutoFit/>
          </a:bodyPr>
          <a:lstStyle/>
          <a:p>
            <a:r>
              <a:rPr lang="en-US" sz="3400" b="1" u="sng" dirty="0" smtClean="0"/>
              <a:t>Questions to be answered by the networks (3/3)</a:t>
            </a:r>
            <a:endParaRPr lang="en-US" sz="3400" b="1" u="sng" dirty="0"/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>
          <a:xfrm>
            <a:off x="395536" y="1652550"/>
            <a:ext cx="8229600" cy="5040560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</a:pPr>
            <a:r>
              <a:rPr lang="en-US" b="1" i="1" dirty="0" smtClean="0"/>
              <a:t>3. About a network of networks</a:t>
            </a:r>
          </a:p>
          <a:p>
            <a:pPr marL="914400" lvl="1" indent="-514350" algn="just">
              <a:buNone/>
            </a:pPr>
            <a:r>
              <a:rPr lang="en-US" dirty="0" smtClean="0"/>
              <a:t>3.1 What interfaces do you have with other networks?</a:t>
            </a:r>
          </a:p>
          <a:p>
            <a:pPr marL="914400" lvl="1" indent="-514350" algn="just">
              <a:buNone/>
            </a:pPr>
            <a:r>
              <a:rPr lang="en-US" dirty="0" smtClean="0"/>
              <a:t>3.2 Are there additional interfaces that would be desired?</a:t>
            </a:r>
          </a:p>
          <a:p>
            <a:pPr marL="914400" lvl="1" indent="-514350" algn="just">
              <a:buNone/>
            </a:pPr>
            <a:r>
              <a:rPr lang="en-US" dirty="0" smtClean="0"/>
              <a:t>3.3 Do you think that your network can benefit from the existence of an ENEON or a similar </a:t>
            </a:r>
            <a:r>
              <a:rPr lang="en-US" dirty="0" smtClean="0"/>
              <a:t>network?</a:t>
            </a:r>
            <a:endParaRPr lang="en-US" dirty="0" smtClean="0"/>
          </a:p>
          <a:p>
            <a:pPr marL="914400" lvl="1" indent="-514350" algn="just">
              <a:buNone/>
            </a:pPr>
            <a:r>
              <a:rPr lang="en-US" dirty="0" smtClean="0"/>
              <a:t>3.4 From </a:t>
            </a:r>
            <a:r>
              <a:rPr lang="en-US" dirty="0" smtClean="0"/>
              <a:t>your </a:t>
            </a:r>
            <a:r>
              <a:rPr lang="en-US" dirty="0" smtClean="0"/>
              <a:t>point of view how this network of </a:t>
            </a:r>
            <a:r>
              <a:rPr lang="en-US" dirty="0" smtClean="0"/>
              <a:t>networks should </a:t>
            </a:r>
            <a:r>
              <a:rPr lang="en-US" dirty="0" smtClean="0"/>
              <a:t>be managed?</a:t>
            </a:r>
          </a:p>
          <a:p>
            <a:pPr marL="914400" lvl="1" indent="-514350" algn="just">
              <a:buNone/>
            </a:pPr>
            <a:r>
              <a:rPr lang="en-US" dirty="0" smtClean="0"/>
              <a:t>3.5 Is </a:t>
            </a:r>
            <a:r>
              <a:rPr lang="en-US" dirty="0" smtClean="0"/>
              <a:t>your </a:t>
            </a:r>
            <a:r>
              <a:rPr lang="en-US" dirty="0" smtClean="0"/>
              <a:t>network contributing to GEO(SS) and how ConnectinGEO can help you in better participating?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50405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/>
              <a:t>ConnectinGEO</a:t>
            </a:r>
            <a:r>
              <a:rPr lang="en-US" dirty="0" smtClean="0"/>
              <a:t> is caring out a consultation process in the current EO Networks using collaboration platforms, surveys, discussions and </a:t>
            </a:r>
            <a:r>
              <a:rPr lang="en-US" b="1" dirty="0" smtClean="0"/>
              <a:t>workshops </a:t>
            </a:r>
            <a:r>
              <a:rPr lang="en-US" dirty="0" smtClean="0"/>
              <a:t>[</a:t>
            </a:r>
            <a:r>
              <a:rPr lang="en-US" dirty="0" err="1" smtClean="0"/>
              <a:t>ConnectinGEO</a:t>
            </a:r>
            <a:r>
              <a:rPr lang="en-US" dirty="0" smtClean="0"/>
              <a:t> methodology thread nº 3 of 5]</a:t>
            </a:r>
          </a:p>
          <a:p>
            <a:pPr algn="just"/>
            <a:r>
              <a:rPr lang="en-US" dirty="0" err="1" smtClean="0"/>
              <a:t>ConnectinGEO</a:t>
            </a:r>
            <a:r>
              <a:rPr lang="en-US" dirty="0" smtClean="0"/>
              <a:t> will integrate in-situ networks metadata into the GEOSS Common Infrastructure in a case by case basis [</a:t>
            </a:r>
            <a:r>
              <a:rPr lang="en-US" dirty="0" err="1" smtClean="0"/>
              <a:t>ConnectinGEO</a:t>
            </a:r>
            <a:r>
              <a:rPr lang="en-US" dirty="0" smtClean="0"/>
              <a:t> Hands-on challenge </a:t>
            </a:r>
            <a:r>
              <a:rPr lang="en-US" dirty="0" smtClean="0"/>
              <a:t>nº 3 </a:t>
            </a:r>
            <a:r>
              <a:rPr lang="en-US" dirty="0" smtClean="0"/>
              <a:t>of 5</a:t>
            </a:r>
            <a:r>
              <a:rPr lang="en-US" dirty="0" smtClean="0"/>
              <a:t>]</a:t>
            </a:r>
          </a:p>
          <a:p>
            <a:pPr algn="just"/>
            <a:r>
              <a:rPr lang="en-US" dirty="0" err="1" smtClean="0"/>
              <a:t>ConnectinGEO</a:t>
            </a:r>
            <a:r>
              <a:rPr lang="en-US" dirty="0" smtClean="0"/>
              <a:t> will select an interdisciplinary topic (</a:t>
            </a:r>
            <a:r>
              <a:rPr lang="en-US" b="1" dirty="0" smtClean="0"/>
              <a:t>global change challenge</a:t>
            </a:r>
            <a:r>
              <a:rPr lang="en-US" dirty="0" smtClean="0"/>
              <a:t>) and analyze EO Networks that can provide the needed data and determine if the collaboration between these networks can improve data products and save costs [</a:t>
            </a:r>
            <a:r>
              <a:rPr lang="en-US" dirty="0" err="1" smtClean="0"/>
              <a:t>ConnectinGEO</a:t>
            </a:r>
            <a:r>
              <a:rPr lang="en-US" dirty="0" smtClean="0"/>
              <a:t> Hands-on challenge nº 5 of 5]</a:t>
            </a:r>
            <a:endParaRPr lang="en-US" dirty="0"/>
          </a:p>
        </p:txBody>
      </p:sp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</a:t>
            </a:r>
            <a:endParaRPr lang="en-US" sz="4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Agrupa 121"/>
          <p:cNvGrpSpPr/>
          <p:nvPr/>
        </p:nvGrpSpPr>
        <p:grpSpPr>
          <a:xfrm>
            <a:off x="683568" y="980728"/>
            <a:ext cx="7850698" cy="5660181"/>
            <a:chOff x="411114" y="12475691"/>
            <a:chExt cx="13882686" cy="10009112"/>
          </a:xfrm>
        </p:grpSpPr>
        <p:cxnSp>
          <p:nvCxnSpPr>
            <p:cNvPr id="123" name="Connector recte 122"/>
            <p:cNvCxnSpPr/>
            <p:nvPr/>
          </p:nvCxnSpPr>
          <p:spPr>
            <a:xfrm flipH="1">
              <a:off x="5938185" y="12475691"/>
              <a:ext cx="74695" cy="10009112"/>
            </a:xfrm>
            <a:prstGeom prst="line">
              <a:avLst/>
            </a:prstGeom>
            <a:ln w="762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Agrupa 142"/>
            <p:cNvGrpSpPr/>
            <p:nvPr/>
          </p:nvGrpSpPr>
          <p:grpSpPr>
            <a:xfrm>
              <a:off x="411114" y="12619707"/>
              <a:ext cx="13882686" cy="9539830"/>
              <a:chOff x="411114" y="12619707"/>
              <a:chExt cx="13882686" cy="9539830"/>
            </a:xfrm>
          </p:grpSpPr>
          <p:grpSp>
            <p:nvGrpSpPr>
              <p:cNvPr id="125" name="Group 143"/>
              <p:cNvGrpSpPr>
                <a:grpSpLocks noChangeAspect="1"/>
              </p:cNvGrpSpPr>
              <p:nvPr/>
            </p:nvGrpSpPr>
            <p:grpSpPr bwMode="auto">
              <a:xfrm>
                <a:off x="1695304" y="13461056"/>
                <a:ext cx="12402593" cy="8698481"/>
                <a:chOff x="776" y="4192"/>
                <a:chExt cx="10218" cy="7167"/>
              </a:xfrm>
            </p:grpSpPr>
            <p:sp>
              <p:nvSpPr>
                <p:cNvPr id="142" name="AutoShape 19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51" y="4192"/>
                  <a:ext cx="10038" cy="6976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 dirty="0">
                    <a:latin typeface="+mj-lt"/>
                  </a:endParaRPr>
                </a:p>
              </p:txBody>
            </p:sp>
            <p:sp>
              <p:nvSpPr>
                <p:cNvPr id="143" name="AutoShape 191"/>
                <p:cNvSpPr>
                  <a:spLocks noChangeArrowheads="1"/>
                </p:cNvSpPr>
                <p:nvPr/>
              </p:nvSpPr>
              <p:spPr bwMode="auto">
                <a:xfrm>
                  <a:off x="4413" y="6534"/>
                  <a:ext cx="2732" cy="4164"/>
                </a:xfrm>
                <a:prstGeom prst="roundRect">
                  <a:avLst>
                    <a:gd name="adj" fmla="val 12921"/>
                  </a:avLst>
                </a:prstGeom>
                <a:gradFill rotWithShape="0">
                  <a:gsLst>
                    <a:gs pos="0">
                      <a:srgbClr val="C2D69B"/>
                    </a:gs>
                    <a:gs pos="100000">
                      <a:srgbClr val="C2D69B">
                        <a:gamma/>
                        <a:tint val="20000"/>
                        <a:invGamma/>
                      </a:srgbClr>
                    </a:gs>
                  </a:gsLst>
                  <a:lin ang="2700000" scaled="1"/>
                </a:gradFill>
                <a:ln w="12700">
                  <a:solidFill>
                    <a:srgbClr val="C2D69B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44" name="AutoShape 190"/>
                <p:cNvSpPr>
                  <a:spLocks noChangeArrowheads="1"/>
                </p:cNvSpPr>
                <p:nvPr/>
              </p:nvSpPr>
              <p:spPr bwMode="auto">
                <a:xfrm>
                  <a:off x="776" y="4507"/>
                  <a:ext cx="3391" cy="6392"/>
                </a:xfrm>
                <a:prstGeom prst="roundRect">
                  <a:avLst>
                    <a:gd name="adj" fmla="val 12296"/>
                  </a:avLst>
                </a:prstGeom>
                <a:gradFill rotWithShape="0">
                  <a:gsLst>
                    <a:gs pos="0">
                      <a:srgbClr val="92CDDC"/>
                    </a:gs>
                    <a:gs pos="100000">
                      <a:srgbClr val="92CDDC">
                        <a:gamma/>
                        <a:tint val="20000"/>
                        <a:invGamma/>
                      </a:srgbClr>
                    </a:gs>
                  </a:gsLst>
                  <a:lin ang="2700000" scaled="1"/>
                </a:gradFill>
                <a:ln w="12700">
                  <a:solidFill>
                    <a:srgbClr val="548DD4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45" name="AutoShape 186"/>
                <p:cNvSpPr>
                  <a:spLocks noChangeArrowheads="1"/>
                </p:cNvSpPr>
                <p:nvPr/>
              </p:nvSpPr>
              <p:spPr bwMode="auto">
                <a:xfrm>
                  <a:off x="7367" y="6883"/>
                  <a:ext cx="1897" cy="1004"/>
                </a:xfrm>
                <a:prstGeom prst="vertic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92CDDC"/>
                    </a:gs>
                    <a:gs pos="50000">
                      <a:srgbClr val="DAEEF3"/>
                    </a:gs>
                    <a:gs pos="100000">
                      <a:srgbClr val="92CDDC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Observation</a:t>
                  </a:r>
                  <a:b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needs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46" name="AutoShape 185"/>
                <p:cNvSpPr>
                  <a:spLocks noChangeArrowheads="1"/>
                </p:cNvSpPr>
                <p:nvPr/>
              </p:nvSpPr>
              <p:spPr bwMode="auto">
                <a:xfrm>
                  <a:off x="7546" y="9525"/>
                  <a:ext cx="1718" cy="1004"/>
                </a:xfrm>
                <a:prstGeom prst="vertic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FABF8F"/>
                    </a:gs>
                    <a:gs pos="50000">
                      <a:srgbClr val="FDE9D9"/>
                    </a:gs>
                    <a:gs pos="100000">
                      <a:srgbClr val="FABF8F"/>
                    </a:gs>
                  </a:gsLst>
                  <a:lin ang="18900000" scaled="1"/>
                </a:gradFill>
                <a:ln w="12700">
                  <a:solidFill>
                    <a:srgbClr val="FABF8F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Observation</a:t>
                  </a:r>
                  <a:b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inventory</a:t>
                  </a:r>
                  <a:endParaRPr kumimoji="0" lang="en-GB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47" name="AutoShape 184"/>
                <p:cNvSpPr>
                  <a:spLocks noChangeArrowheads="1"/>
                </p:cNvSpPr>
                <p:nvPr/>
              </p:nvSpPr>
              <p:spPr bwMode="auto">
                <a:xfrm>
                  <a:off x="8875" y="7793"/>
                  <a:ext cx="1341" cy="1004"/>
                </a:xfrm>
                <a:prstGeom prst="verticalScroll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92D050"/>
                    </a:gs>
                    <a:gs pos="50000">
                      <a:srgbClr val="DAEEF3"/>
                    </a:gs>
                    <a:gs pos="100000">
                      <a:srgbClr val="92D050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Essential Variables and gap analysis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48" name="AutoShape 183"/>
                <p:cNvSpPr>
                  <a:spLocks noChangeArrowheads="1"/>
                </p:cNvSpPr>
                <p:nvPr/>
              </p:nvSpPr>
              <p:spPr bwMode="auto">
                <a:xfrm>
                  <a:off x="9588" y="6032"/>
                  <a:ext cx="1406" cy="1004"/>
                </a:xfrm>
                <a:prstGeom prst="vertic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E36C0A"/>
                    </a:gs>
                    <a:gs pos="50000">
                      <a:srgbClr val="FAE2CE"/>
                    </a:gs>
                    <a:gs pos="100000">
                      <a:srgbClr val="E36C0A"/>
                    </a:gs>
                  </a:gsLst>
                  <a:lin ang="18900000" scaled="1"/>
                </a:gradFill>
                <a:ln w="12700">
                  <a:solidFill>
                    <a:srgbClr val="92CDDC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Priorities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49" name="AutoShape 182"/>
                <p:cNvSpPr>
                  <a:spLocks noChangeArrowheads="1"/>
                </p:cNvSpPr>
                <p:nvPr/>
              </p:nvSpPr>
              <p:spPr bwMode="auto">
                <a:xfrm>
                  <a:off x="7631" y="5004"/>
                  <a:ext cx="1529" cy="1004"/>
                </a:xfrm>
                <a:prstGeom prst="verticalScroll">
                  <a:avLst>
                    <a:gd name="adj" fmla="val 12500"/>
                  </a:avLst>
                </a:prstGeom>
                <a:gradFill rotWithShape="0">
                  <a:gsLst>
                    <a:gs pos="0">
                      <a:srgbClr val="B2A1C7"/>
                    </a:gs>
                    <a:gs pos="50000">
                      <a:srgbClr val="E5DFEC"/>
                    </a:gs>
                    <a:gs pos="100000">
                      <a:srgbClr val="B2A1C7"/>
                    </a:gs>
                  </a:gsLst>
                  <a:lin ang="18900000" scaled="1"/>
                </a:gradFill>
                <a:ln w="12700">
                  <a:solidFill>
                    <a:srgbClr val="B2A1C7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SDG </a:t>
                  </a:r>
                  <a:b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indicators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5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298" y="6629"/>
                  <a:ext cx="1750" cy="1490"/>
                </a:xfrm>
                <a:prstGeom prst="hexagon">
                  <a:avLst>
                    <a:gd name="adj" fmla="val 29362"/>
                    <a:gd name="vf" fmla="val 115470"/>
                  </a:avLst>
                </a:prstGeom>
                <a:gradFill rotWithShape="0">
                  <a:gsLst>
                    <a:gs pos="0">
                      <a:srgbClr val="92CDDC">
                        <a:gamma/>
                        <a:tint val="20000"/>
                        <a:invGamma/>
                      </a:srgbClr>
                    </a:gs>
                    <a:gs pos="100000">
                      <a:srgbClr val="92CDDC"/>
                    </a:gs>
                  </a:gsLst>
                  <a:lin ang="2700000" scaled="1"/>
                </a:gradFill>
                <a:ln w="1270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1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494" y="6838"/>
                  <a:ext cx="1444" cy="1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             </a:t>
                  </a:r>
                  <a:r>
                    <a:rPr kumimoji="0" lang="en-GB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S&amp;T</a:t>
                  </a:r>
                  <a:br>
                    <a:rPr kumimoji="0" lang="en-GB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en-GB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 stakeholders network</a:t>
                  </a:r>
                  <a:endParaRPr kumimoji="0" lang="en-GB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(models and forecast</a:t>
                  </a: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)</a:t>
                  </a:r>
                  <a:endPara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52" name="AutoShape 179"/>
                <p:cNvSpPr>
                  <a:spLocks noChangeArrowheads="1"/>
                </p:cNvSpPr>
                <p:nvPr/>
              </p:nvSpPr>
              <p:spPr bwMode="auto">
                <a:xfrm>
                  <a:off x="4843" y="9439"/>
                  <a:ext cx="1888" cy="1124"/>
                </a:xfrm>
                <a:prstGeom prst="flowChartPunchedTap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BD4B4"/>
                    </a:gs>
                  </a:gsLst>
                  <a:lin ang="54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3" name="AutoShape 178"/>
                <p:cNvSpPr>
                  <a:spLocks noChangeArrowheads="1"/>
                </p:cNvSpPr>
                <p:nvPr/>
              </p:nvSpPr>
              <p:spPr bwMode="auto">
                <a:xfrm>
                  <a:off x="851" y="7567"/>
                  <a:ext cx="1750" cy="1490"/>
                </a:xfrm>
                <a:prstGeom prst="hexagon">
                  <a:avLst>
                    <a:gd name="adj" fmla="val 29362"/>
                    <a:gd name="vf" fmla="val 115470"/>
                  </a:avLst>
                </a:prstGeom>
                <a:gradFill rotWithShape="0">
                  <a:gsLst>
                    <a:gs pos="0">
                      <a:srgbClr val="C2D69B">
                        <a:gamma/>
                        <a:tint val="20000"/>
                        <a:invGamma/>
                      </a:srgbClr>
                    </a:gs>
                    <a:gs pos="100000">
                      <a:srgbClr val="C2D69B"/>
                    </a:gs>
                  </a:gsLst>
                  <a:lin ang="2700000" scaled="1"/>
                </a:gradFill>
                <a:ln w="1270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4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1013" y="7763"/>
                  <a:ext cx="1444" cy="10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Industry stakeholders &amp; Industry Challenges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55" name="AutoShape 176"/>
                <p:cNvSpPr>
                  <a:spLocks noChangeArrowheads="1"/>
                </p:cNvSpPr>
                <p:nvPr/>
              </p:nvSpPr>
              <p:spPr bwMode="auto">
                <a:xfrm>
                  <a:off x="857" y="5652"/>
                  <a:ext cx="1750" cy="1490"/>
                </a:xfrm>
                <a:prstGeom prst="hexagon">
                  <a:avLst>
                    <a:gd name="adj" fmla="val 29362"/>
                    <a:gd name="vf" fmla="val 115470"/>
                  </a:avLst>
                </a:prstGeom>
                <a:gradFill rotWithShape="0">
                  <a:gsLst>
                    <a:gs pos="0">
                      <a:srgbClr val="B2A1C7">
                        <a:gamma/>
                        <a:tint val="20000"/>
                        <a:invGamma/>
                      </a:srgbClr>
                    </a:gs>
                    <a:gs pos="100000">
                      <a:srgbClr val="B2A1C7"/>
                    </a:gs>
                  </a:gsLst>
                  <a:lin ang="2700000" scaled="1"/>
                </a:gradFill>
                <a:ln w="12700">
                  <a:solidFill>
                    <a:srgbClr val="B2A1C7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3F3151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6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977" y="5977"/>
                  <a:ext cx="1485" cy="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Sustainable development goals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57" name="Freeform 173"/>
                <p:cNvSpPr>
                  <a:spLocks/>
                </p:cNvSpPr>
                <p:nvPr/>
              </p:nvSpPr>
              <p:spPr bwMode="auto">
                <a:xfrm>
                  <a:off x="3242" y="6423"/>
                  <a:ext cx="5074" cy="402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0" y="7"/>
                    </a:cxn>
                    <a:cxn ang="0">
                      <a:pos x="5241" y="0"/>
                    </a:cxn>
                    <a:cxn ang="0">
                      <a:pos x="5241" y="402"/>
                    </a:cxn>
                  </a:cxnLst>
                  <a:rect l="0" t="0" r="r" b="b"/>
                  <a:pathLst>
                    <a:path w="5241" h="402">
                      <a:moveTo>
                        <a:pt x="0" y="235"/>
                      </a:moveTo>
                      <a:lnTo>
                        <a:pt x="0" y="7"/>
                      </a:lnTo>
                      <a:lnTo>
                        <a:pt x="5241" y="0"/>
                      </a:lnTo>
                      <a:lnTo>
                        <a:pt x="5241" y="402"/>
                      </a:lnTo>
                    </a:path>
                  </a:pathLst>
                </a:custGeom>
                <a:noFill/>
                <a:ln w="28575">
                  <a:solidFill>
                    <a:srgbClr val="5F497A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8" name="Freeform 172"/>
                <p:cNvSpPr>
                  <a:spLocks/>
                </p:cNvSpPr>
                <p:nvPr/>
              </p:nvSpPr>
              <p:spPr bwMode="auto">
                <a:xfrm>
                  <a:off x="1780" y="10529"/>
                  <a:ext cx="6453" cy="530"/>
                </a:xfrm>
                <a:custGeom>
                  <a:avLst/>
                  <a:gdLst/>
                  <a:ahLst/>
                  <a:cxnLst>
                    <a:cxn ang="0">
                      <a:pos x="0" y="196"/>
                    </a:cxn>
                    <a:cxn ang="0">
                      <a:pos x="0" y="477"/>
                    </a:cxn>
                    <a:cxn ang="0">
                      <a:pos x="4940" y="482"/>
                    </a:cxn>
                    <a:cxn ang="0">
                      <a:pos x="4940" y="0"/>
                    </a:cxn>
                  </a:cxnLst>
                  <a:rect l="0" t="0" r="r" b="b"/>
                  <a:pathLst>
                    <a:path w="4940" h="482">
                      <a:moveTo>
                        <a:pt x="0" y="196"/>
                      </a:moveTo>
                      <a:lnTo>
                        <a:pt x="0" y="477"/>
                      </a:lnTo>
                      <a:lnTo>
                        <a:pt x="4940" y="482"/>
                      </a:lnTo>
                      <a:lnTo>
                        <a:pt x="4940" y="0"/>
                      </a:lnTo>
                    </a:path>
                  </a:pathLst>
                </a:custGeom>
                <a:noFill/>
                <a:ln w="28575">
                  <a:solidFill>
                    <a:srgbClr val="E36C0A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59" name="Freeform 171"/>
                <p:cNvSpPr>
                  <a:spLocks/>
                </p:cNvSpPr>
                <p:nvPr/>
              </p:nvSpPr>
              <p:spPr bwMode="auto">
                <a:xfrm>
                  <a:off x="2601" y="8293"/>
                  <a:ext cx="5632" cy="123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074" y="0"/>
                    </a:cxn>
                    <a:cxn ang="0">
                      <a:pos x="5074" y="402"/>
                    </a:cxn>
                  </a:cxnLst>
                  <a:rect l="0" t="0" r="r" b="b"/>
                  <a:pathLst>
                    <a:path w="5074" h="402">
                      <a:moveTo>
                        <a:pt x="0" y="7"/>
                      </a:moveTo>
                      <a:lnTo>
                        <a:pt x="5074" y="0"/>
                      </a:lnTo>
                      <a:lnTo>
                        <a:pt x="5074" y="402"/>
                      </a:lnTo>
                    </a:path>
                  </a:pathLst>
                </a:custGeom>
                <a:noFill/>
                <a:ln w="28575">
                  <a:solidFill>
                    <a:srgbClr val="76923C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0" name="AutoShape 170"/>
                <p:cNvSpPr>
                  <a:spLocks noChangeShapeType="1"/>
                </p:cNvSpPr>
                <p:nvPr/>
              </p:nvSpPr>
              <p:spPr bwMode="auto">
                <a:xfrm>
                  <a:off x="8885" y="5532"/>
                  <a:ext cx="828" cy="1028"/>
                </a:xfrm>
                <a:prstGeom prst="bentConnector3">
                  <a:avLst>
                    <a:gd name="adj1" fmla="val 49880"/>
                  </a:avLst>
                </a:prstGeom>
                <a:noFill/>
                <a:ln w="28575">
                  <a:solidFill>
                    <a:srgbClr val="5F497A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1" name="Freeform 169"/>
                <p:cNvSpPr>
                  <a:spLocks/>
                </p:cNvSpPr>
                <p:nvPr/>
              </p:nvSpPr>
              <p:spPr bwMode="auto">
                <a:xfrm flipV="1">
                  <a:off x="2601" y="7970"/>
                  <a:ext cx="5632" cy="33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074" y="0"/>
                    </a:cxn>
                    <a:cxn ang="0">
                      <a:pos x="5074" y="402"/>
                    </a:cxn>
                  </a:cxnLst>
                  <a:rect l="0" t="0" r="r" b="b"/>
                  <a:pathLst>
                    <a:path w="5074" h="402">
                      <a:moveTo>
                        <a:pt x="0" y="7"/>
                      </a:moveTo>
                      <a:lnTo>
                        <a:pt x="5074" y="0"/>
                      </a:lnTo>
                      <a:lnTo>
                        <a:pt x="5074" y="402"/>
                      </a:lnTo>
                    </a:path>
                  </a:pathLst>
                </a:custGeom>
                <a:noFill/>
                <a:ln w="28575">
                  <a:solidFill>
                    <a:srgbClr val="76923C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2" name="AutoShape 168"/>
                <p:cNvSpPr>
                  <a:spLocks noChangeShapeType="1"/>
                </p:cNvSpPr>
                <p:nvPr/>
              </p:nvSpPr>
              <p:spPr bwMode="auto">
                <a:xfrm flipV="1">
                  <a:off x="9979" y="7036"/>
                  <a:ext cx="225" cy="1259"/>
                </a:xfrm>
                <a:prstGeom prst="bentConnector2">
                  <a:avLst/>
                </a:prstGeom>
                <a:noFill/>
                <a:ln w="28575">
                  <a:solidFill>
                    <a:srgbClr val="00B050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3" name="AutoShape 167"/>
                <p:cNvSpPr>
                  <a:spLocks noChangeShapeType="1"/>
                </p:cNvSpPr>
                <p:nvPr/>
              </p:nvSpPr>
              <p:spPr bwMode="auto">
                <a:xfrm>
                  <a:off x="9020" y="7355"/>
                  <a:ext cx="470" cy="438"/>
                </a:xfrm>
                <a:prstGeom prst="bentConnector2">
                  <a:avLst/>
                </a:prstGeom>
                <a:noFill/>
                <a:ln w="28575">
                  <a:solidFill>
                    <a:srgbClr val="365F91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4" name="AutoShape 166"/>
                <p:cNvSpPr>
                  <a:spLocks noChangeShapeType="1"/>
                </p:cNvSpPr>
                <p:nvPr/>
              </p:nvSpPr>
              <p:spPr bwMode="auto">
                <a:xfrm flipV="1">
                  <a:off x="8960" y="8797"/>
                  <a:ext cx="530" cy="1228"/>
                </a:xfrm>
                <a:prstGeom prst="bentConnector2">
                  <a:avLst/>
                </a:prstGeom>
                <a:noFill/>
                <a:ln w="28575">
                  <a:solidFill>
                    <a:srgbClr val="E36C0A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5" name="AutoShape 165"/>
                <p:cNvSpPr>
                  <a:spLocks noChangeShapeType="1"/>
                </p:cNvSpPr>
                <p:nvPr/>
              </p:nvSpPr>
              <p:spPr bwMode="auto">
                <a:xfrm>
                  <a:off x="4048" y="7374"/>
                  <a:ext cx="784" cy="2"/>
                </a:xfrm>
                <a:prstGeom prst="straightConnector1">
                  <a:avLst/>
                </a:prstGeom>
                <a:noFill/>
                <a:ln w="28575" cap="rnd">
                  <a:solidFill>
                    <a:srgbClr val="5F497A"/>
                  </a:solidFill>
                  <a:prstDash val="dash"/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6" name="AutoShape 161"/>
                <p:cNvSpPr>
                  <a:spLocks noChangeShapeType="1"/>
                </p:cNvSpPr>
                <p:nvPr/>
              </p:nvSpPr>
              <p:spPr bwMode="auto">
                <a:xfrm flipV="1">
                  <a:off x="6720" y="7378"/>
                  <a:ext cx="817" cy="38"/>
                </a:xfrm>
                <a:prstGeom prst="bentConnector3">
                  <a:avLst>
                    <a:gd name="adj1" fmla="val -4147"/>
                  </a:avLst>
                </a:prstGeom>
                <a:noFill/>
                <a:ln w="28575">
                  <a:solidFill>
                    <a:srgbClr val="5F497A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6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4896" y="6064"/>
                  <a:ext cx="2828" cy="4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Consultation process</a:t>
                  </a:r>
                  <a:endParaRPr kumimoji="0" lang="en-GB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68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6911" y="7961"/>
                  <a:ext cx="1575" cy="7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Challenge</a:t>
                  </a:r>
                  <a:b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</a:b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outcomes</a:t>
                  </a:r>
                  <a:endParaRPr kumimoji="0" lang="en-GB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69" name="AutoShape 15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7927" y="6402"/>
                  <a:ext cx="806" cy="17"/>
                </a:xfrm>
                <a:prstGeom prst="bentConnector2">
                  <a:avLst/>
                </a:prstGeom>
                <a:noFill/>
                <a:ln w="28575">
                  <a:solidFill>
                    <a:srgbClr val="5F497A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70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4891" y="10962"/>
                  <a:ext cx="2828" cy="3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Consultation process</a:t>
                  </a:r>
                  <a:endParaRPr kumimoji="0" lang="en-GB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71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4030" y="5182"/>
                  <a:ext cx="2828" cy="4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UN report</a:t>
                  </a:r>
                  <a:endParaRPr kumimoji="0" lang="en-GB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pic>
              <p:nvPicPr>
                <p:cNvPr id="172" name="Picture 15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50" y="10027"/>
                  <a:ext cx="831" cy="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3" name="Picture 15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64" y="9744"/>
                  <a:ext cx="1168" cy="459"/>
                </a:xfrm>
                <a:prstGeom prst="rect">
                  <a:avLst/>
                </a:prstGeom>
                <a:noFill/>
              </p:spPr>
            </p:pic>
            <p:sp>
              <p:nvSpPr>
                <p:cNvPr id="174" name="AutoShape 149"/>
                <p:cNvSpPr>
                  <a:spLocks noChangeArrowheads="1"/>
                </p:cNvSpPr>
                <p:nvPr/>
              </p:nvSpPr>
              <p:spPr bwMode="auto">
                <a:xfrm>
                  <a:off x="2298" y="8426"/>
                  <a:ext cx="1750" cy="1490"/>
                </a:xfrm>
                <a:prstGeom prst="hexagon">
                  <a:avLst>
                    <a:gd name="adj" fmla="val 29362"/>
                    <a:gd name="vf" fmla="val 115470"/>
                  </a:avLst>
                </a:prstGeom>
                <a:gradFill rotWithShape="0">
                  <a:gsLst>
                    <a:gs pos="0">
                      <a:srgbClr val="DDDD95">
                        <a:gamma/>
                        <a:tint val="20000"/>
                        <a:invGamma/>
                      </a:srgbClr>
                    </a:gs>
                    <a:gs pos="100000">
                      <a:srgbClr val="DDDD95"/>
                    </a:gs>
                  </a:gsLst>
                  <a:lin ang="2700000" scaled="1"/>
                </a:gradFill>
                <a:ln w="12700">
                  <a:solidFill>
                    <a:srgbClr val="C2D69B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4E6128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75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2436" y="8729"/>
                  <a:ext cx="1444" cy="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Previous inventories &amp; analysis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76" name="Freeform 147"/>
                <p:cNvSpPr>
                  <a:spLocks/>
                </p:cNvSpPr>
                <p:nvPr/>
              </p:nvSpPr>
              <p:spPr bwMode="auto">
                <a:xfrm>
                  <a:off x="4030" y="9167"/>
                  <a:ext cx="3952" cy="358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5074" y="0"/>
                    </a:cxn>
                    <a:cxn ang="0">
                      <a:pos x="5074" y="402"/>
                    </a:cxn>
                  </a:cxnLst>
                  <a:rect l="0" t="0" r="r" b="b"/>
                  <a:pathLst>
                    <a:path w="5074" h="402">
                      <a:moveTo>
                        <a:pt x="0" y="7"/>
                      </a:moveTo>
                      <a:lnTo>
                        <a:pt x="5074" y="0"/>
                      </a:lnTo>
                      <a:lnTo>
                        <a:pt x="5074" y="402"/>
                      </a:lnTo>
                    </a:path>
                  </a:pathLst>
                </a:custGeom>
                <a:noFill/>
                <a:ln w="28575">
                  <a:solidFill>
                    <a:srgbClr val="76923C"/>
                  </a:solidFill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77" name="AutoShape 146"/>
                <p:cNvSpPr>
                  <a:spLocks noChangeArrowheads="1"/>
                </p:cNvSpPr>
                <p:nvPr/>
              </p:nvSpPr>
              <p:spPr bwMode="auto">
                <a:xfrm>
                  <a:off x="857" y="9276"/>
                  <a:ext cx="1750" cy="1490"/>
                </a:xfrm>
                <a:prstGeom prst="hexagon">
                  <a:avLst>
                    <a:gd name="adj" fmla="val 29362"/>
                    <a:gd name="vf" fmla="val 115470"/>
                  </a:avLst>
                </a:prstGeom>
                <a:gradFill rotWithShape="0">
                  <a:gsLst>
                    <a:gs pos="0">
                      <a:srgbClr val="FABF8F">
                        <a:gamma/>
                        <a:tint val="20000"/>
                        <a:invGamma/>
                      </a:srgbClr>
                    </a:gs>
                    <a:gs pos="100000">
                      <a:srgbClr val="FABF8F"/>
                    </a:gs>
                  </a:gsLst>
                  <a:lin ang="2700000" scaled="1"/>
                </a:gradFill>
                <a:ln w="12700">
                  <a:solidFill>
                    <a:srgbClr val="FABF8F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974706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78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015" y="9571"/>
                  <a:ext cx="1444" cy="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Observation networks </a:t>
                  </a:r>
                  <a:r>
                    <a:rPr kumimoji="0" lang="en-GB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and </a:t>
                  </a:r>
                  <a:r>
                    <a:rPr kumimoji="0" lang="en-GB" sz="12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  <a:ea typeface="Times New Roman" pitchFamily="18" charset="0"/>
                      <a:cs typeface="Times New Roman" pitchFamily="18" charset="0"/>
                    </a:rPr>
                    <a:t>CoPs</a:t>
                  </a:r>
                  <a:endParaRPr kumimoji="0" lang="en-GB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179" name="AutoShape 163"/>
                <p:cNvSpPr>
                  <a:spLocks noChangeShapeType="1"/>
                </p:cNvSpPr>
                <p:nvPr/>
              </p:nvSpPr>
              <p:spPr bwMode="auto">
                <a:xfrm flipV="1">
                  <a:off x="2607" y="5539"/>
                  <a:ext cx="5149" cy="891"/>
                </a:xfrm>
                <a:prstGeom prst="bentConnector3">
                  <a:avLst>
                    <a:gd name="adj1" fmla="val 48787"/>
                  </a:avLst>
                </a:prstGeom>
                <a:noFill/>
                <a:ln w="28575">
                  <a:solidFill>
                    <a:srgbClr val="5F497A"/>
                  </a:solidFill>
                  <a:miter lim="800000"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  <p:sp>
              <p:nvSpPr>
                <p:cNvPr id="180" name="AutoShape 188"/>
                <p:cNvSpPr>
                  <a:spLocks noChangeArrowheads="1"/>
                </p:cNvSpPr>
                <p:nvPr/>
              </p:nvSpPr>
              <p:spPr bwMode="auto">
                <a:xfrm>
                  <a:off x="4832" y="6814"/>
                  <a:ext cx="1888" cy="1124"/>
                </a:xfrm>
                <a:prstGeom prst="flowChartPunchedTap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6DDE8"/>
                    </a:gs>
                  </a:gsLst>
                  <a:lin ang="5400000" scaled="1"/>
                </a:gradFill>
                <a:ln w="12700">
                  <a:solidFill>
                    <a:srgbClr val="92CDDC"/>
                  </a:solidFill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205867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 sz="8800">
                    <a:latin typeface="+mj-lt"/>
                  </a:endParaRPr>
                </a:p>
              </p:txBody>
            </p:sp>
          </p:grpSp>
          <p:pic>
            <p:nvPicPr>
              <p:cNvPr id="126" name="Picture 211" descr="http://www.goes-r.gov/education/comet/satmet/remote_sensing/media/graphics/buoy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28304" y="14325827"/>
                <a:ext cx="1164048" cy="1369738"/>
              </a:xfrm>
              <a:prstGeom prst="rect">
                <a:avLst/>
              </a:prstGeom>
              <a:noFill/>
            </p:spPr>
          </p:pic>
          <p:sp>
            <p:nvSpPr>
              <p:cNvPr id="127" name="Text Box 153"/>
              <p:cNvSpPr txBox="1">
                <a:spLocks noChangeArrowheads="1"/>
              </p:cNvSpPr>
              <p:nvPr/>
            </p:nvSpPr>
            <p:spPr bwMode="auto">
              <a:xfrm>
                <a:off x="6300912" y="12619707"/>
                <a:ext cx="7992888" cy="1267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74066" tIns="37033" rIns="74066" bIns="37033" numCol="1" anchor="t" anchorCtr="0" compatLnSpc="1">
                <a:prstTxWarp prst="textNoShape">
                  <a:avLst/>
                </a:prstTxWarp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 spc="-200" dirty="0" smtClean="0">
                    <a:solidFill>
                      <a:srgbClr val="0160AA"/>
                    </a:solidFill>
                    <a:latin typeface="Arial"/>
                    <a:ea typeface="MS PGothic"/>
                  </a:rPr>
                  <a:t>Connectin            </a:t>
                </a:r>
                <a:r>
                  <a:rPr lang="en-GB" sz="2400" b="1" spc="-200" dirty="0" smtClean="0">
                    <a:solidFill>
                      <a:srgbClr val="0160AA"/>
                    </a:solidFill>
                    <a:latin typeface="+mj-lt"/>
                    <a:ea typeface="MS PGothic"/>
                  </a:rPr>
                  <a:t>INTEGRATION METHODOLOGY</a:t>
                </a:r>
                <a:endParaRPr kumimoji="0" lang="en-US" sz="54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128" name="Picture 218" descr="http://www.knowledgeorb.com/wp-content/uploads/2012/12/NASA_A_Train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20392" y="12736971"/>
                <a:ext cx="2354965" cy="1441746"/>
              </a:xfrm>
              <a:prstGeom prst="rect">
                <a:avLst/>
              </a:prstGeom>
              <a:noFill/>
            </p:spPr>
          </p:pic>
          <p:pic>
            <p:nvPicPr>
              <p:cNvPr id="129" name="Picture 213" descr="https://encrypted-tbn0.gstatic.com/images?q=tbn:ANd9GcSU485VHxSMrdV51SXqGY6QfH5mjEAPyZDj5-0zm80b7NQRlYLZ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11114" y="13267779"/>
                <a:ext cx="1872208" cy="1153714"/>
              </a:xfrm>
              <a:prstGeom prst="rect">
                <a:avLst/>
              </a:prstGeom>
              <a:noFill/>
            </p:spPr>
          </p:pic>
          <p:pic>
            <p:nvPicPr>
              <p:cNvPr id="130" name="Picture 215" descr="http://www.pro-oceanus.com/wp-content/uploads/2013/01/pCO2_sensor_300_18133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80432" y="13771835"/>
                <a:ext cx="1027303" cy="1369738"/>
              </a:xfrm>
              <a:prstGeom prst="rect">
                <a:avLst/>
              </a:prstGeom>
              <a:noFill/>
            </p:spPr>
          </p:pic>
          <p:pic>
            <p:nvPicPr>
              <p:cNvPr id="131" name="Picture 232" descr=" GEO 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831" t="14147" r="66736" b="15121"/>
              <a:stretch>
                <a:fillRect/>
              </a:stretch>
            </p:blipFill>
            <p:spPr bwMode="auto">
              <a:xfrm>
                <a:off x="8708853" y="12749560"/>
                <a:ext cx="1152129" cy="535875"/>
              </a:xfrm>
              <a:prstGeom prst="rect">
                <a:avLst/>
              </a:prstGeom>
              <a:noFill/>
            </p:spPr>
          </p:pic>
          <p:pic>
            <p:nvPicPr>
              <p:cNvPr id="132" name="Picture 232" descr=" GEO logo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2831" t="14147" r="66736" b="15121"/>
              <a:stretch>
                <a:fillRect/>
              </a:stretch>
            </p:blipFill>
            <p:spPr bwMode="auto">
              <a:xfrm>
                <a:off x="3924648" y="16625891"/>
                <a:ext cx="864096" cy="401906"/>
              </a:xfrm>
              <a:prstGeom prst="rect">
                <a:avLst/>
              </a:prstGeom>
              <a:noFill/>
            </p:spPr>
          </p:pic>
          <p:pic>
            <p:nvPicPr>
              <p:cNvPr id="133" name="Picture 242" descr="http://ec.europa.eu/enterprise/policies/space/images/copernicus/copernicus-figurative-trade-mark-area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0473" t="34324" r="19927" b="33662"/>
              <a:stretch>
                <a:fillRect/>
              </a:stretch>
            </p:blipFill>
            <p:spPr bwMode="auto">
              <a:xfrm>
                <a:off x="8219728" y="19558408"/>
                <a:ext cx="1656184" cy="552062"/>
              </a:xfrm>
              <a:prstGeom prst="rect">
                <a:avLst/>
              </a:prstGeom>
              <a:noFill/>
            </p:spPr>
          </p:pic>
          <p:pic>
            <p:nvPicPr>
              <p:cNvPr id="134" name="Picture 236" descr="http://gmes.gov.cz/sites/default/files/images/GEOSS_circle_eng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20792" y="18070243"/>
                <a:ext cx="2952328" cy="1946542"/>
              </a:xfrm>
              <a:prstGeom prst="rect">
                <a:avLst/>
              </a:prstGeom>
              <a:noFill/>
            </p:spPr>
          </p:pic>
          <p:sp>
            <p:nvSpPr>
              <p:cNvPr id="135" name="AutoShape 146"/>
              <p:cNvSpPr>
                <a:spLocks noChangeArrowheads="1"/>
              </p:cNvSpPr>
              <p:nvPr/>
            </p:nvSpPr>
            <p:spPr bwMode="auto">
              <a:xfrm>
                <a:off x="3620850" y="13987859"/>
                <a:ext cx="2124147" cy="1808390"/>
              </a:xfrm>
              <a:prstGeom prst="hexagon">
                <a:avLst>
                  <a:gd name="adj" fmla="val 29362"/>
                  <a:gd name="vf" fmla="val 115470"/>
                </a:avLst>
              </a:prstGeom>
              <a:solidFill>
                <a:srgbClr val="F3F9B9"/>
              </a:solidFill>
              <a:ln w="12700">
                <a:solidFill>
                  <a:srgbClr val="EEF79B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8800">
                  <a:latin typeface="+mj-lt"/>
                </a:endParaRPr>
              </a:p>
            </p:txBody>
          </p:sp>
          <p:sp>
            <p:nvSpPr>
              <p:cNvPr id="136" name="Text Box 175"/>
              <p:cNvSpPr txBox="1">
                <a:spLocks noChangeArrowheads="1"/>
              </p:cNvSpPr>
              <p:nvPr/>
            </p:nvSpPr>
            <p:spPr bwMode="auto">
              <a:xfrm>
                <a:off x="3821108" y="14219649"/>
                <a:ext cx="1752725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National and</a:t>
                </a:r>
                <a:r>
                  <a:rPr kumimoji="0" lang="en-GB" sz="12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itchFamily="18" charset="0"/>
                    <a:cs typeface="Times New Roman" pitchFamily="18" charset="0"/>
                  </a:rPr>
                  <a:t> European actions and funding</a:t>
                </a:r>
                <a:endPara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pic>
            <p:nvPicPr>
              <p:cNvPr id="137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240936" y="20680411"/>
                <a:ext cx="936104" cy="46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8" name="Connector de fletxa recta 137"/>
              <p:cNvCxnSpPr>
                <a:stCxn id="177" idx="0"/>
              </p:cNvCxnSpPr>
              <p:nvPr/>
            </p:nvCxnSpPr>
            <p:spPr>
              <a:xfrm>
                <a:off x="3917769" y="20535624"/>
                <a:ext cx="2671175" cy="4963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prstDash val="sys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or de fletxa recta 138"/>
              <p:cNvCxnSpPr/>
              <p:nvPr/>
            </p:nvCxnSpPr>
            <p:spPr>
              <a:xfrm>
                <a:off x="8965208" y="20540587"/>
                <a:ext cx="1080120" cy="4963"/>
              </a:xfrm>
              <a:prstGeom prst="straightConnector1">
                <a:avLst/>
              </a:prstGeom>
              <a:ln w="31750">
                <a:solidFill>
                  <a:schemeClr val="accent6">
                    <a:lumMod val="75000"/>
                  </a:schemeClr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Freeform 173"/>
              <p:cNvSpPr>
                <a:spLocks/>
              </p:cNvSpPr>
              <p:nvPr/>
            </p:nvSpPr>
            <p:spPr bwMode="auto">
              <a:xfrm>
                <a:off x="5436816" y="14275891"/>
                <a:ext cx="7704856" cy="1368152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0 w 10000"/>
                  <a:gd name="connsiteY1" fmla="*/ 174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0" y="174"/>
                    </a:lnTo>
                    <a:lnTo>
                      <a:pt x="10000" y="0"/>
                    </a:lnTo>
                    <a:lnTo>
                      <a:pt x="10000" y="10000"/>
                    </a:lnTo>
                  </a:path>
                </a:pathLst>
              </a:custGeom>
              <a:ln w="28575">
                <a:solidFill>
                  <a:srgbClr val="C9DC12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sz="8800">
                  <a:latin typeface="+mj-lt"/>
                </a:endParaRPr>
              </a:p>
            </p:txBody>
          </p:sp>
          <p:sp>
            <p:nvSpPr>
              <p:cNvPr id="141" name="QuadreDeText 140"/>
              <p:cNvSpPr txBox="1"/>
              <p:nvPr/>
            </p:nvSpPr>
            <p:spPr>
              <a:xfrm>
                <a:off x="6708895" y="16777960"/>
                <a:ext cx="2016223" cy="119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/>
                  <a:t>SEE IN </a:t>
                </a:r>
                <a:r>
                  <a:rPr lang="en-GB" sz="1200" dirty="0" smtClean="0"/>
                  <a:t>Knowledge Base</a:t>
                </a:r>
                <a:endParaRPr lang="en-GB" sz="1200" dirty="0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Can </a:t>
            </a:r>
            <a:r>
              <a:rPr lang="en-US" b="1" dirty="0" err="1" smtClean="0"/>
              <a:t>ConnectinGEO</a:t>
            </a:r>
            <a:r>
              <a:rPr lang="en-US" b="1" dirty="0" smtClean="0"/>
              <a:t> improve coordination between EO Networks while conducting the gap analysis?</a:t>
            </a:r>
            <a:endParaRPr lang="en-U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600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ConnectinGEO</a:t>
            </a:r>
            <a:r>
              <a:rPr lang="en-US" dirty="0" smtClean="0"/>
              <a:t> will have some instruments of communication and collaboration with EO networks</a:t>
            </a:r>
          </a:p>
          <a:p>
            <a:pPr lvl="1" algn="just"/>
            <a:r>
              <a:rPr lang="en-US" dirty="0" smtClean="0"/>
              <a:t>One instrument is </a:t>
            </a:r>
            <a:r>
              <a:rPr lang="en-US" b="1" dirty="0" smtClean="0"/>
              <a:t>ENEON</a:t>
            </a:r>
          </a:p>
          <a:p>
            <a:pPr algn="just"/>
            <a:r>
              <a:rPr lang="en-US" dirty="0" err="1" smtClean="0"/>
              <a:t>ConnectinGEO</a:t>
            </a:r>
            <a:r>
              <a:rPr lang="en-US" dirty="0" smtClean="0"/>
              <a:t> and the EC aim to increase communication between networks and guarantee good coordination between the networks to have a comprehensive coverage of the Earth state and evolution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ENEON brief </a:t>
            </a:r>
            <a:r>
              <a:rPr lang="en-US" b="1" dirty="0" smtClean="0"/>
              <a:t>introduction</a:t>
            </a:r>
            <a:endParaRPr lang="en-US" sz="4000" b="1" dirty="0" smtClean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en-GB" dirty="0" smtClean="0"/>
              <a:t> </a:t>
            </a:r>
            <a:r>
              <a:rPr lang="en-GB" dirty="0" err="1" smtClean="0"/>
              <a:t>ConnectinGEO</a:t>
            </a:r>
            <a:r>
              <a:rPr lang="en-GB" dirty="0" smtClean="0"/>
              <a:t> </a:t>
            </a:r>
            <a:r>
              <a:rPr lang="en-GB" dirty="0" smtClean="0"/>
              <a:t>has </a:t>
            </a:r>
            <a:r>
              <a:rPr lang="en-GB" dirty="0" smtClean="0"/>
              <a:t>the compromise of </a:t>
            </a:r>
            <a:r>
              <a:rPr lang="en-GB" dirty="0" smtClean="0"/>
              <a:t>constituting a European Network of Earth Observation Networks </a:t>
            </a:r>
            <a:r>
              <a:rPr lang="en-GB" dirty="0" smtClean="0"/>
              <a:t>as an instrument to help the gap analysis and prioritization. </a:t>
            </a:r>
          </a:p>
          <a:p>
            <a:pPr marL="0" indent="0" algn="just"/>
            <a:r>
              <a:rPr lang="en-GB" dirty="0" smtClean="0"/>
              <a:t> </a:t>
            </a:r>
            <a:r>
              <a:rPr lang="en-GB" dirty="0" err="1" smtClean="0"/>
              <a:t>ConnectinGEO</a:t>
            </a:r>
            <a:r>
              <a:rPr lang="en-GB" dirty="0" smtClean="0"/>
              <a:t> can help ENEON to: </a:t>
            </a:r>
          </a:p>
          <a:p>
            <a:pPr marL="400050" lvl="1" indent="0" algn="just"/>
            <a:r>
              <a:rPr lang="en-GB" dirty="0" smtClean="0"/>
              <a:t> </a:t>
            </a:r>
            <a:r>
              <a:rPr lang="en-GB" dirty="0" smtClean="0"/>
              <a:t>be </a:t>
            </a:r>
            <a:r>
              <a:rPr lang="en-GB" dirty="0" smtClean="0"/>
              <a:t>a forum for discussing gaps in the EO networks and propose concrete solutions to the EC in terms of completeness and continuity </a:t>
            </a:r>
            <a:r>
              <a:rPr lang="en-GB" dirty="0" smtClean="0"/>
              <a:t>both </a:t>
            </a:r>
            <a:r>
              <a:rPr lang="en-GB" dirty="0" smtClean="0"/>
              <a:t>in-situ and space based. </a:t>
            </a:r>
            <a:endParaRPr lang="en-GB" dirty="0" smtClean="0"/>
          </a:p>
          <a:p>
            <a:pPr marL="400050" lvl="1" indent="0" algn="just"/>
            <a:r>
              <a:rPr lang="en-GB" dirty="0" smtClean="0"/>
              <a:t> </a:t>
            </a:r>
            <a:r>
              <a:rPr lang="en-GB" dirty="0" smtClean="0"/>
              <a:t>be </a:t>
            </a:r>
            <a:r>
              <a:rPr lang="en-GB" dirty="0" smtClean="0"/>
              <a:t>a coordination point for the European contribution to GEOSS in in-situ </a:t>
            </a:r>
            <a:r>
              <a:rPr lang="en-GB" dirty="0" smtClean="0"/>
              <a:t>networks</a:t>
            </a:r>
          </a:p>
          <a:p>
            <a:pPr marL="400050" lvl="1" indent="0" algn="just"/>
            <a:r>
              <a:rPr lang="en-GB" dirty="0" smtClean="0"/>
              <a:t> </a:t>
            </a:r>
            <a:r>
              <a:rPr lang="en-GB" dirty="0" smtClean="0"/>
              <a:t>encourage </a:t>
            </a:r>
            <a:r>
              <a:rPr lang="en-GB" dirty="0" smtClean="0"/>
              <a:t>the alignment of a transversal set of Essential Variables</a:t>
            </a:r>
            <a:endParaRPr lang="en-GB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894856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Workshop objectives</a:t>
            </a:r>
            <a:endParaRPr lang="en-US" b="1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 Know more about the main current Earth Observation networks in Europe.</a:t>
            </a:r>
          </a:p>
          <a:p>
            <a:pPr algn="just"/>
            <a:r>
              <a:rPr lang="en-US" dirty="0" smtClean="0"/>
              <a:t> Review previous umbrella initiatives.</a:t>
            </a:r>
          </a:p>
          <a:p>
            <a:pPr algn="just"/>
            <a:r>
              <a:rPr lang="en-US" dirty="0" smtClean="0"/>
              <a:t> Know more about data capture scales and frequencies. </a:t>
            </a:r>
          </a:p>
          <a:p>
            <a:pPr algn="just"/>
            <a:r>
              <a:rPr lang="en-US" dirty="0" smtClean="0"/>
              <a:t>Know more about gaps in data acquisition and sharing.</a:t>
            </a:r>
          </a:p>
          <a:p>
            <a:pPr algn="just"/>
            <a:r>
              <a:rPr lang="en-US" dirty="0" smtClean="0"/>
              <a:t> Clarify the need for a ENEON and overlaps with parallel initiatives.</a:t>
            </a:r>
          </a:p>
          <a:p>
            <a:pPr algn="just"/>
            <a:r>
              <a:rPr lang="en-US" dirty="0" smtClean="0"/>
              <a:t> Develop a strategy to setup the network of networks and for its sustainability.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prepared some questions to be answered by the networks to allow better </a:t>
            </a:r>
            <a:r>
              <a:rPr lang="en-US" dirty="0" smtClean="0"/>
              <a:t>discussions about:</a:t>
            </a:r>
          </a:p>
          <a:p>
            <a:pPr lvl="1"/>
            <a:r>
              <a:rPr lang="en-US" dirty="0" smtClean="0"/>
              <a:t>network characteristics</a:t>
            </a:r>
          </a:p>
          <a:p>
            <a:pPr lvl="1"/>
            <a:r>
              <a:rPr lang="en-US" dirty="0" smtClean="0"/>
              <a:t>data products (acquisition, sharing, etc)</a:t>
            </a:r>
          </a:p>
          <a:p>
            <a:pPr lvl="1"/>
            <a:r>
              <a:rPr lang="en-US" dirty="0" smtClean="0"/>
              <a:t>network of networks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analysis and the results will be: </a:t>
            </a:r>
          </a:p>
          <a:p>
            <a:pPr lvl="1"/>
            <a:r>
              <a:rPr lang="en-US" dirty="0" smtClean="0"/>
              <a:t>included in a report to the EC</a:t>
            </a:r>
          </a:p>
          <a:p>
            <a:pPr lvl="1"/>
            <a:r>
              <a:rPr lang="en-US" dirty="0" smtClean="0"/>
              <a:t>part of the gap analysis study</a:t>
            </a:r>
          </a:p>
          <a:p>
            <a:pPr lvl="1"/>
            <a:r>
              <a:rPr lang="en-US" dirty="0" smtClean="0"/>
              <a:t>an indication of the ENEON need and benefits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15553"/>
          </a:xfrm>
        </p:spPr>
        <p:txBody>
          <a:bodyPr wrap="square">
            <a:spAutoFit/>
          </a:bodyPr>
          <a:lstStyle/>
          <a:p>
            <a:r>
              <a:rPr lang="en-US" sz="3400" b="1" u="sng" dirty="0" smtClean="0"/>
              <a:t>Questions to be answered by the networks (1/3)</a:t>
            </a:r>
            <a:endParaRPr lang="en-US" sz="3400" b="1" u="sng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95536" y="1652550"/>
            <a:ext cx="8229600" cy="504056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i="1" dirty="0" smtClean="0"/>
              <a:t>1. About your network</a:t>
            </a:r>
          </a:p>
          <a:p>
            <a:pPr marL="914400" lvl="1" indent="-514350" algn="just">
              <a:buNone/>
            </a:pPr>
            <a:r>
              <a:rPr lang="en-US" dirty="0" smtClean="0"/>
              <a:t>1.1 Brief introduction about you and the network you are representing and the topic</a:t>
            </a:r>
          </a:p>
          <a:p>
            <a:pPr marL="914400" lvl="1" indent="-514350" algn="just">
              <a:buNone/>
            </a:pPr>
            <a:r>
              <a:rPr lang="en-US" dirty="0" smtClean="0"/>
              <a:t>1.2 How large is your user base?</a:t>
            </a:r>
          </a:p>
          <a:p>
            <a:pPr marL="914400" lvl="1" indent="-514350" algn="just">
              <a:buNone/>
            </a:pPr>
            <a:r>
              <a:rPr lang="en-US" dirty="0" smtClean="0"/>
              <a:t>1.3 What form of commitment do you have?</a:t>
            </a:r>
          </a:p>
          <a:p>
            <a:pPr marL="914400" lvl="1" indent="-514350" algn="just">
              <a:buNone/>
            </a:pPr>
            <a:r>
              <a:rPr lang="en-US" dirty="0" smtClean="0"/>
              <a:t>1.4 How is the cost of maintaining the networks (just to give an idea of the magnitude to be weighed against the benefits). Who are your funding sources?</a:t>
            </a:r>
          </a:p>
          <a:p>
            <a:pPr marL="914400" lvl="1" indent="-514350" algn="just">
              <a:buNone/>
            </a:pPr>
            <a:r>
              <a:rPr lang="en-US" dirty="0" smtClean="0"/>
              <a:t>1.5 Do you have problems keeping your network running?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615553"/>
          </a:xfrm>
        </p:spPr>
        <p:txBody>
          <a:bodyPr wrap="square">
            <a:spAutoFit/>
          </a:bodyPr>
          <a:lstStyle/>
          <a:p>
            <a:r>
              <a:rPr lang="en-US" sz="3400" b="1" u="sng" dirty="0" smtClean="0"/>
              <a:t>Questions to be answered by the networks (2/3)</a:t>
            </a:r>
            <a:endParaRPr lang="en-US" sz="3400" b="1" u="sng" dirty="0"/>
          </a:p>
        </p:txBody>
      </p:sp>
      <p:sp>
        <p:nvSpPr>
          <p:cNvPr id="5" name="Contenidor de contingut 2"/>
          <p:cNvSpPr>
            <a:spLocks noGrp="1"/>
          </p:cNvSpPr>
          <p:nvPr>
            <p:ph idx="1"/>
          </p:nvPr>
        </p:nvSpPr>
        <p:spPr>
          <a:xfrm>
            <a:off x="395536" y="165255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b="1" i="1" dirty="0" smtClean="0"/>
              <a:t>2. About data</a:t>
            </a:r>
          </a:p>
          <a:p>
            <a:pPr marL="914400" lvl="1" indent="-514350" algn="just">
              <a:buNone/>
            </a:pPr>
            <a:r>
              <a:rPr lang="en-US" dirty="0" smtClean="0"/>
              <a:t>2.1 What data your network produces?</a:t>
            </a:r>
          </a:p>
          <a:p>
            <a:pPr marL="914400" lvl="1" indent="-514350" algn="just">
              <a:buNone/>
            </a:pPr>
            <a:r>
              <a:rPr lang="en-US" dirty="0" smtClean="0"/>
              <a:t>2.2 What are the limits of your network (</a:t>
            </a:r>
            <a:r>
              <a:rPr lang="en-US" dirty="0" err="1" smtClean="0"/>
              <a:t>spatio</a:t>
            </a:r>
            <a:r>
              <a:rPr lang="en-US" dirty="0" smtClean="0"/>
              <a:t> temporal)?</a:t>
            </a:r>
          </a:p>
          <a:p>
            <a:pPr marL="914400" lvl="1" indent="-514350" algn="just">
              <a:buNone/>
            </a:pPr>
            <a:r>
              <a:rPr lang="en-US" dirty="0" smtClean="0"/>
              <a:t>2.3 Is the data shared? To whom? In what conditions/license?</a:t>
            </a:r>
          </a:p>
          <a:p>
            <a:pPr marL="914400" lvl="1" indent="-514350" algn="just">
              <a:buNone/>
            </a:pPr>
            <a:r>
              <a:rPr lang="en-US" dirty="0" smtClean="0"/>
              <a:t>2.4 Do you address data quality in some way?</a:t>
            </a:r>
          </a:p>
          <a:p>
            <a:pPr marL="914400" lvl="1" indent="-514350" algn="just">
              <a:buNone/>
            </a:pPr>
            <a:r>
              <a:rPr lang="en-US" dirty="0" smtClean="0"/>
              <a:t>2.5 Which data you know that is needed but is not captured by your network or by other networks that you have access to?</a:t>
            </a:r>
          </a:p>
          <a:p>
            <a:pPr marL="914400" lvl="1" indent="-514350" algn="just">
              <a:buNone/>
            </a:pPr>
            <a:r>
              <a:rPr lang="en-US" dirty="0" smtClean="0"/>
              <a:t>2.6 What key interface standards do you use?</a:t>
            </a:r>
          </a:p>
          <a:p>
            <a:pPr marL="914400" lvl="1" indent="-514350" algn="just">
              <a:buNone/>
            </a:pPr>
            <a:r>
              <a:rPr lang="en-US" dirty="0" smtClean="0"/>
              <a:t>2.7 Is there risk of data continuity lost (Data preservation and data acquisition continuity)?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10270</TotalTime>
  <Words>674</Words>
  <Application>Microsoft Office PowerPoint</Application>
  <PresentationFormat>Presentació en pantalla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1" baseType="lpstr">
      <vt:lpstr>Tema de l'Office</vt:lpstr>
      <vt:lpstr>Diapositiva 1</vt:lpstr>
      <vt:lpstr>Motivation</vt:lpstr>
      <vt:lpstr>Diapositiva 3</vt:lpstr>
      <vt:lpstr>Can ConnectinGEO improve coordination between EO Networks while conducting the gap analysis?</vt:lpstr>
      <vt:lpstr>ENEON brief introduction</vt:lpstr>
      <vt:lpstr>Workshop objectives</vt:lpstr>
      <vt:lpstr>Diapositiva 7</vt:lpstr>
      <vt:lpstr>Questions to be answered by the networks (1/3)</vt:lpstr>
      <vt:lpstr>Questions to be answered by the networks (2/3)</vt:lpstr>
      <vt:lpstr>Questions to be answered by the networks (3/3)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Ivette Serral</dc:creator>
  <cp:lastModifiedBy>Ivette Serral</cp:lastModifiedBy>
  <cp:revision>65</cp:revision>
  <dcterms:created xsi:type="dcterms:W3CDTF">2015-04-08T16:36:35Z</dcterms:created>
  <dcterms:modified xsi:type="dcterms:W3CDTF">2015-09-21T07:43:10Z</dcterms:modified>
</cp:coreProperties>
</file>